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2" autoAdjust="0"/>
    <p:restoredTop sz="75885" autoAdjust="0"/>
  </p:normalViewPr>
  <p:slideViewPr>
    <p:cSldViewPr snapToGrid="0">
      <p:cViewPr varScale="1">
        <p:scale>
          <a:sx n="60" d="100"/>
          <a:sy n="60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fa87aac88d125be/Documents/nan%20mudhalva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[nan mudhalvan.xlsx]Sheet2!PivotTable1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809470691163605"/>
          <c:y val="0.22944006999125111"/>
          <c:w val="0.70637314085739278"/>
          <c:h val="0.3101086322543015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permanent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Sheet2!$A$5:$A$20</c:f>
              <c:strCache>
                <c:ptCount val="15"/>
                <c:pt idx="0">
                  <c:v>Accounting</c:v>
                </c:pt>
                <c:pt idx="1">
                  <c:v>Business Development</c:v>
                </c:pt>
                <c:pt idx="2">
                  <c:v>Engineering</c:v>
                </c:pt>
                <c:pt idx="3">
                  <c:v>Human Resources</c:v>
                </c:pt>
                <c:pt idx="4">
                  <c:v>Legal</c:v>
                </c:pt>
                <c:pt idx="5">
                  <c:v>Marketing</c:v>
                </c:pt>
                <c:pt idx="6">
                  <c:v>NULL</c:v>
                </c:pt>
                <c:pt idx="7">
                  <c:v>Product Management</c:v>
                </c:pt>
                <c:pt idx="8">
                  <c:v>Research and Development</c:v>
                </c:pt>
                <c:pt idx="9">
                  <c:v>Sales</c:v>
                </c:pt>
                <c:pt idx="10">
                  <c:v>sales executive</c:v>
                </c:pt>
                <c:pt idx="11">
                  <c:v>Services</c:v>
                </c:pt>
                <c:pt idx="12">
                  <c:v>Support</c:v>
                </c:pt>
                <c:pt idx="13">
                  <c:v>Training</c:v>
                </c:pt>
                <c:pt idx="14">
                  <c:v>(blank)</c:v>
                </c:pt>
              </c:strCache>
            </c:strRef>
          </c:cat>
          <c:val>
            <c:numRef>
              <c:f>Sheet2!$B$5:$B$20</c:f>
              <c:numCache>
                <c:formatCode>General</c:formatCode>
                <c:ptCount val="15"/>
                <c:pt idx="0">
                  <c:v>9</c:v>
                </c:pt>
                <c:pt idx="1">
                  <c:v>13</c:v>
                </c:pt>
                <c:pt idx="2">
                  <c:v>7</c:v>
                </c:pt>
                <c:pt idx="3">
                  <c:v>7</c:v>
                </c:pt>
                <c:pt idx="4">
                  <c:v>8</c:v>
                </c:pt>
                <c:pt idx="5">
                  <c:v>6</c:v>
                </c:pt>
                <c:pt idx="6">
                  <c:v>6</c:v>
                </c:pt>
                <c:pt idx="7">
                  <c:v>11</c:v>
                </c:pt>
                <c:pt idx="8">
                  <c:v>7</c:v>
                </c:pt>
                <c:pt idx="9">
                  <c:v>6</c:v>
                </c:pt>
                <c:pt idx="10">
                  <c:v>1</c:v>
                </c:pt>
                <c:pt idx="11">
                  <c:v>7</c:v>
                </c:pt>
                <c:pt idx="12">
                  <c:v>11</c:v>
                </c:pt>
                <c:pt idx="1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BD-43F0-83A7-7B7ECCD5912A}"/>
            </c:ext>
          </c:extLst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Permanet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Sheet2!$A$5:$A$20</c:f>
              <c:strCache>
                <c:ptCount val="15"/>
                <c:pt idx="0">
                  <c:v>Accounting</c:v>
                </c:pt>
                <c:pt idx="1">
                  <c:v>Business Development</c:v>
                </c:pt>
                <c:pt idx="2">
                  <c:v>Engineering</c:v>
                </c:pt>
                <c:pt idx="3">
                  <c:v>Human Resources</c:v>
                </c:pt>
                <c:pt idx="4">
                  <c:v>Legal</c:v>
                </c:pt>
                <c:pt idx="5">
                  <c:v>Marketing</c:v>
                </c:pt>
                <c:pt idx="6">
                  <c:v>NULL</c:v>
                </c:pt>
                <c:pt idx="7">
                  <c:v>Product Management</c:v>
                </c:pt>
                <c:pt idx="8">
                  <c:v>Research and Development</c:v>
                </c:pt>
                <c:pt idx="9">
                  <c:v>Sales</c:v>
                </c:pt>
                <c:pt idx="10">
                  <c:v>sales executive</c:v>
                </c:pt>
                <c:pt idx="11">
                  <c:v>Services</c:v>
                </c:pt>
                <c:pt idx="12">
                  <c:v>Support</c:v>
                </c:pt>
                <c:pt idx="13">
                  <c:v>Training</c:v>
                </c:pt>
                <c:pt idx="14">
                  <c:v>(blank)</c:v>
                </c:pt>
              </c:strCache>
            </c:strRef>
          </c:cat>
          <c:val>
            <c:numRef>
              <c:f>Sheet2!$C$5:$C$20</c:f>
              <c:numCache>
                <c:formatCode>General</c:formatCode>
                <c:ptCount val="15"/>
                <c:pt idx="0">
                  <c:v>1</c:v>
                </c:pt>
                <c:pt idx="2">
                  <c:v>1</c:v>
                </c:pt>
                <c:pt idx="4">
                  <c:v>2</c:v>
                </c:pt>
                <c:pt idx="7">
                  <c:v>1</c:v>
                </c:pt>
                <c:pt idx="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BD-43F0-83A7-7B7ECCD5912A}"/>
            </c:ext>
          </c:extLst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Temporary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Sheet2!$A$5:$A$20</c:f>
              <c:strCache>
                <c:ptCount val="15"/>
                <c:pt idx="0">
                  <c:v>Accounting</c:v>
                </c:pt>
                <c:pt idx="1">
                  <c:v>Business Development</c:v>
                </c:pt>
                <c:pt idx="2">
                  <c:v>Engineering</c:v>
                </c:pt>
                <c:pt idx="3">
                  <c:v>Human Resources</c:v>
                </c:pt>
                <c:pt idx="4">
                  <c:v>Legal</c:v>
                </c:pt>
                <c:pt idx="5">
                  <c:v>Marketing</c:v>
                </c:pt>
                <c:pt idx="6">
                  <c:v>NULL</c:v>
                </c:pt>
                <c:pt idx="7">
                  <c:v>Product Management</c:v>
                </c:pt>
                <c:pt idx="8">
                  <c:v>Research and Development</c:v>
                </c:pt>
                <c:pt idx="9">
                  <c:v>Sales</c:v>
                </c:pt>
                <c:pt idx="10">
                  <c:v>sales executive</c:v>
                </c:pt>
                <c:pt idx="11">
                  <c:v>Services</c:v>
                </c:pt>
                <c:pt idx="12">
                  <c:v>Support</c:v>
                </c:pt>
                <c:pt idx="13">
                  <c:v>Training</c:v>
                </c:pt>
                <c:pt idx="14">
                  <c:v>(blank)</c:v>
                </c:pt>
              </c:strCache>
            </c:strRef>
          </c:cat>
          <c:val>
            <c:numRef>
              <c:f>Sheet2!$D$5:$D$20</c:f>
              <c:numCache>
                <c:formatCode>General</c:formatCode>
                <c:ptCount val="15"/>
                <c:pt idx="0">
                  <c:v>10</c:v>
                </c:pt>
                <c:pt idx="1">
                  <c:v>8</c:v>
                </c:pt>
                <c:pt idx="2">
                  <c:v>5</c:v>
                </c:pt>
                <c:pt idx="3">
                  <c:v>6</c:v>
                </c:pt>
                <c:pt idx="4">
                  <c:v>8</c:v>
                </c:pt>
                <c:pt idx="5">
                  <c:v>4</c:v>
                </c:pt>
                <c:pt idx="6">
                  <c:v>3</c:v>
                </c:pt>
                <c:pt idx="7">
                  <c:v>6</c:v>
                </c:pt>
                <c:pt idx="8">
                  <c:v>8</c:v>
                </c:pt>
                <c:pt idx="9">
                  <c:v>3</c:v>
                </c:pt>
                <c:pt idx="11">
                  <c:v>9</c:v>
                </c:pt>
                <c:pt idx="12">
                  <c:v>4</c:v>
                </c:pt>
                <c:pt idx="1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BD-43F0-83A7-7B7ECCD5912A}"/>
            </c:ext>
          </c:extLst>
        </c:ser>
        <c:ser>
          <c:idx val="3"/>
          <c:order val="3"/>
          <c:tx>
            <c:strRef>
              <c:f>Sheet2!$E$3:$E$4</c:f>
              <c:strCache>
                <c:ptCount val="1"/>
                <c:pt idx="0">
                  <c:v>(blank)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Sheet2!$A$5:$A$20</c:f>
              <c:strCache>
                <c:ptCount val="15"/>
                <c:pt idx="0">
                  <c:v>Accounting</c:v>
                </c:pt>
                <c:pt idx="1">
                  <c:v>Business Development</c:v>
                </c:pt>
                <c:pt idx="2">
                  <c:v>Engineering</c:v>
                </c:pt>
                <c:pt idx="3">
                  <c:v>Human Resources</c:v>
                </c:pt>
                <c:pt idx="4">
                  <c:v>Legal</c:v>
                </c:pt>
                <c:pt idx="5">
                  <c:v>Marketing</c:v>
                </c:pt>
                <c:pt idx="6">
                  <c:v>NULL</c:v>
                </c:pt>
                <c:pt idx="7">
                  <c:v>Product Management</c:v>
                </c:pt>
                <c:pt idx="8">
                  <c:v>Research and Development</c:v>
                </c:pt>
                <c:pt idx="9">
                  <c:v>Sales</c:v>
                </c:pt>
                <c:pt idx="10">
                  <c:v>sales executive</c:v>
                </c:pt>
                <c:pt idx="11">
                  <c:v>Services</c:v>
                </c:pt>
                <c:pt idx="12">
                  <c:v>Support</c:v>
                </c:pt>
                <c:pt idx="13">
                  <c:v>Training</c:v>
                </c:pt>
                <c:pt idx="14">
                  <c:v>(blank)</c:v>
                </c:pt>
              </c:strCache>
            </c:strRef>
          </c:cat>
          <c:val>
            <c:numRef>
              <c:f>Sheet2!$E$5:$E$20</c:f>
              <c:numCache>
                <c:formatCode>General</c:formatCode>
                <c:ptCount val="15"/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BD-43F0-83A7-7B7ECCD59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50828143"/>
        <c:axId val="1750828975"/>
      </c:barChart>
      <c:catAx>
        <c:axId val="1750828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0828975"/>
        <c:crosses val="autoZero"/>
        <c:auto val="1"/>
        <c:lblAlgn val="ctr"/>
        <c:lblOffset val="100"/>
        <c:noMultiLvlLbl val="0"/>
      </c:catAx>
      <c:valAx>
        <c:axId val="1750828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0828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157FF7-3252-477E-826E-688DACD949C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64A14FF9-136B-47A3-883A-9B5691A86029}">
      <dgm:prSet phldrT="[Text]" custT="1"/>
      <dgm:spPr/>
      <dgm:t>
        <a:bodyPr/>
        <a:lstStyle/>
        <a:p>
          <a:r>
            <a:rPr lang="en-US" sz="2400" dirty="0">
              <a:latin typeface="+mn-lt"/>
            </a:rPr>
            <a:t>Employee ID</a:t>
          </a:r>
          <a:endParaRPr lang="en-IN" sz="2400" dirty="0">
            <a:latin typeface="+mn-lt"/>
          </a:endParaRPr>
        </a:p>
      </dgm:t>
    </dgm:pt>
    <dgm:pt modelId="{D69E462F-443A-4EAB-8089-89785D8C502A}" type="parTrans" cxnId="{15CE49CB-6F7B-4846-8192-9E8EA70551CB}">
      <dgm:prSet/>
      <dgm:spPr/>
      <dgm:t>
        <a:bodyPr/>
        <a:lstStyle/>
        <a:p>
          <a:endParaRPr lang="en-IN"/>
        </a:p>
      </dgm:t>
    </dgm:pt>
    <dgm:pt modelId="{8F227CBA-3707-43AB-A9EB-3205F8F0B695}" type="sibTrans" cxnId="{15CE49CB-6F7B-4846-8192-9E8EA70551CB}">
      <dgm:prSet/>
      <dgm:spPr/>
      <dgm:t>
        <a:bodyPr/>
        <a:lstStyle/>
        <a:p>
          <a:endParaRPr lang="en-IN"/>
        </a:p>
      </dgm:t>
    </dgm:pt>
    <dgm:pt modelId="{A2646898-6B0A-448F-AAC7-99B0AC2358FB}">
      <dgm:prSet phldrT="[Text]" custT="1"/>
      <dgm:spPr/>
      <dgm:t>
        <a:bodyPr/>
        <a:lstStyle/>
        <a:p>
          <a:r>
            <a:rPr lang="en-US" sz="2800" dirty="0">
              <a:latin typeface="+mn-lt"/>
            </a:rPr>
            <a:t>Name</a:t>
          </a:r>
          <a:endParaRPr lang="en-IN" sz="2800" dirty="0">
            <a:latin typeface="+mn-lt"/>
          </a:endParaRPr>
        </a:p>
      </dgm:t>
    </dgm:pt>
    <dgm:pt modelId="{A74814EA-7243-42C8-B710-F5FCB80E56BD}" type="parTrans" cxnId="{261F17AA-381F-42D6-8374-1221C2AFA969}">
      <dgm:prSet/>
      <dgm:spPr/>
      <dgm:t>
        <a:bodyPr/>
        <a:lstStyle/>
        <a:p>
          <a:endParaRPr lang="en-IN"/>
        </a:p>
      </dgm:t>
    </dgm:pt>
    <dgm:pt modelId="{7CDAB468-3DE0-49B1-B372-B6F9122BF374}" type="sibTrans" cxnId="{261F17AA-381F-42D6-8374-1221C2AFA969}">
      <dgm:prSet/>
      <dgm:spPr/>
      <dgm:t>
        <a:bodyPr/>
        <a:lstStyle/>
        <a:p>
          <a:endParaRPr lang="en-IN"/>
        </a:p>
      </dgm:t>
    </dgm:pt>
    <dgm:pt modelId="{670613E4-22BF-45F8-9BCE-5282293720BA}">
      <dgm:prSet phldrT="[Text]" custT="1"/>
      <dgm:spPr/>
      <dgm:t>
        <a:bodyPr/>
        <a:lstStyle/>
        <a:p>
          <a:r>
            <a:rPr lang="en-US" sz="2800" dirty="0"/>
            <a:t>Gender</a:t>
          </a:r>
          <a:endParaRPr lang="en-IN" sz="2800" dirty="0"/>
        </a:p>
      </dgm:t>
    </dgm:pt>
    <dgm:pt modelId="{46DDA359-1AD3-4C0D-8F77-B572D4E6699B}" type="parTrans" cxnId="{E6BCB51B-82EA-40E6-9857-4946D0B46DAB}">
      <dgm:prSet/>
      <dgm:spPr/>
      <dgm:t>
        <a:bodyPr/>
        <a:lstStyle/>
        <a:p>
          <a:endParaRPr lang="en-IN"/>
        </a:p>
      </dgm:t>
    </dgm:pt>
    <dgm:pt modelId="{D9050624-7676-40C9-8D86-D00E221675AA}" type="sibTrans" cxnId="{E6BCB51B-82EA-40E6-9857-4946D0B46DAB}">
      <dgm:prSet/>
      <dgm:spPr/>
      <dgm:t>
        <a:bodyPr/>
        <a:lstStyle/>
        <a:p>
          <a:endParaRPr lang="en-IN"/>
        </a:p>
      </dgm:t>
    </dgm:pt>
    <dgm:pt modelId="{982735CC-B405-42AD-A6E2-6BD2F7FCA6C5}">
      <dgm:prSet phldrT="[Text]" custT="1"/>
      <dgm:spPr/>
      <dgm:t>
        <a:bodyPr/>
        <a:lstStyle/>
        <a:p>
          <a:r>
            <a:rPr lang="en-US" sz="2400" dirty="0"/>
            <a:t>Department</a:t>
          </a:r>
          <a:endParaRPr lang="en-IN" sz="2400" dirty="0"/>
        </a:p>
      </dgm:t>
    </dgm:pt>
    <dgm:pt modelId="{FAD33E27-46E6-415E-8A90-8512A7CD2297}" type="parTrans" cxnId="{5E00E993-AABB-4D74-AFFB-E3507D188445}">
      <dgm:prSet/>
      <dgm:spPr/>
      <dgm:t>
        <a:bodyPr/>
        <a:lstStyle/>
        <a:p>
          <a:endParaRPr lang="en-IN"/>
        </a:p>
      </dgm:t>
    </dgm:pt>
    <dgm:pt modelId="{E80461A2-FD3B-4401-816C-35F86ACEBBF8}" type="sibTrans" cxnId="{5E00E993-AABB-4D74-AFFB-E3507D188445}">
      <dgm:prSet/>
      <dgm:spPr/>
      <dgm:t>
        <a:bodyPr/>
        <a:lstStyle/>
        <a:p>
          <a:endParaRPr lang="en-IN"/>
        </a:p>
      </dgm:t>
    </dgm:pt>
    <dgm:pt modelId="{A67CB2F7-7911-44F3-8DDB-1F3FF81AC5E6}">
      <dgm:prSet phldrT="[Text]" custT="1"/>
      <dgm:spPr/>
      <dgm:t>
        <a:bodyPr/>
        <a:lstStyle/>
        <a:p>
          <a:r>
            <a:rPr lang="en-US" sz="2400" dirty="0"/>
            <a:t>Salary</a:t>
          </a:r>
          <a:endParaRPr lang="en-IN" sz="2400" dirty="0"/>
        </a:p>
      </dgm:t>
    </dgm:pt>
    <dgm:pt modelId="{7B78C6F0-C2C6-4864-9BB1-F5B9F198451B}" type="parTrans" cxnId="{F8A2C8A9-40F0-4535-81EB-4BD4FD599584}">
      <dgm:prSet/>
      <dgm:spPr/>
      <dgm:t>
        <a:bodyPr/>
        <a:lstStyle/>
        <a:p>
          <a:endParaRPr lang="en-IN"/>
        </a:p>
      </dgm:t>
    </dgm:pt>
    <dgm:pt modelId="{D87483C5-AE48-43B9-8E95-0324184A5E72}" type="sibTrans" cxnId="{F8A2C8A9-40F0-4535-81EB-4BD4FD599584}">
      <dgm:prSet/>
      <dgm:spPr/>
      <dgm:t>
        <a:bodyPr/>
        <a:lstStyle/>
        <a:p>
          <a:endParaRPr lang="en-IN"/>
        </a:p>
      </dgm:t>
    </dgm:pt>
    <dgm:pt modelId="{74819EC5-AD47-4648-9294-C78894E7EDDF}">
      <dgm:prSet phldrT="[Text]" custT="1"/>
      <dgm:spPr/>
      <dgm:t>
        <a:bodyPr/>
        <a:lstStyle/>
        <a:p>
          <a:r>
            <a:rPr lang="en-US" sz="2400" dirty="0"/>
            <a:t>Start date</a:t>
          </a:r>
          <a:endParaRPr lang="en-IN" sz="2400" dirty="0"/>
        </a:p>
      </dgm:t>
    </dgm:pt>
    <dgm:pt modelId="{A413D9EB-7957-484F-AB59-CD82831E9D38}" type="parTrans" cxnId="{7502BF77-899E-42BA-9FCD-71B40CDA69BD}">
      <dgm:prSet/>
      <dgm:spPr/>
      <dgm:t>
        <a:bodyPr/>
        <a:lstStyle/>
        <a:p>
          <a:endParaRPr lang="en-IN"/>
        </a:p>
      </dgm:t>
    </dgm:pt>
    <dgm:pt modelId="{890D62D5-153C-4937-AB9D-AF630EDEEBC6}" type="sibTrans" cxnId="{7502BF77-899E-42BA-9FCD-71B40CDA69BD}">
      <dgm:prSet/>
      <dgm:spPr/>
      <dgm:t>
        <a:bodyPr/>
        <a:lstStyle/>
        <a:p>
          <a:endParaRPr lang="en-IN"/>
        </a:p>
      </dgm:t>
    </dgm:pt>
    <dgm:pt modelId="{1AC1185A-EA9A-446E-A02E-0077B3C834DD}">
      <dgm:prSet phldrT="[Text]" custT="1"/>
      <dgm:spPr/>
      <dgm:t>
        <a:bodyPr/>
        <a:lstStyle/>
        <a:p>
          <a:r>
            <a:rPr lang="en-US" sz="2400" dirty="0"/>
            <a:t>FTE</a:t>
          </a:r>
          <a:endParaRPr lang="en-IN" sz="2400" dirty="0"/>
        </a:p>
      </dgm:t>
    </dgm:pt>
    <dgm:pt modelId="{56D8D59F-B697-4C50-9777-0B7E39CAFD8F}" type="parTrans" cxnId="{B22ADAC4-0B1F-4905-9D25-87CD52D9841A}">
      <dgm:prSet/>
      <dgm:spPr/>
      <dgm:t>
        <a:bodyPr/>
        <a:lstStyle/>
        <a:p>
          <a:endParaRPr lang="en-IN"/>
        </a:p>
      </dgm:t>
    </dgm:pt>
    <dgm:pt modelId="{8C5BB5C1-0FF8-41C2-8057-5049ED640764}" type="sibTrans" cxnId="{B22ADAC4-0B1F-4905-9D25-87CD52D9841A}">
      <dgm:prSet/>
      <dgm:spPr/>
      <dgm:t>
        <a:bodyPr/>
        <a:lstStyle/>
        <a:p>
          <a:endParaRPr lang="en-IN"/>
        </a:p>
      </dgm:t>
    </dgm:pt>
    <dgm:pt modelId="{5569B4B1-E31F-4A23-88B5-6558FFB8C7C8}">
      <dgm:prSet phldrT="[Text]" custT="1"/>
      <dgm:spPr/>
      <dgm:t>
        <a:bodyPr/>
        <a:lstStyle/>
        <a:p>
          <a:r>
            <a:rPr lang="en-US" sz="2800" dirty="0"/>
            <a:t>Employee type</a:t>
          </a:r>
          <a:endParaRPr lang="en-IN" sz="2800" dirty="0"/>
        </a:p>
      </dgm:t>
    </dgm:pt>
    <dgm:pt modelId="{CA955952-FAE3-40DB-8031-C3F7BB206EE6}" type="parTrans" cxnId="{418E57DD-85A6-4952-BFDC-E9213BA53BF9}">
      <dgm:prSet/>
      <dgm:spPr/>
      <dgm:t>
        <a:bodyPr/>
        <a:lstStyle/>
        <a:p>
          <a:endParaRPr lang="en-IN"/>
        </a:p>
      </dgm:t>
    </dgm:pt>
    <dgm:pt modelId="{8B0F2610-0006-48F1-89C9-74424189811D}" type="sibTrans" cxnId="{418E57DD-85A6-4952-BFDC-E9213BA53BF9}">
      <dgm:prSet/>
      <dgm:spPr/>
      <dgm:t>
        <a:bodyPr/>
        <a:lstStyle/>
        <a:p>
          <a:endParaRPr lang="en-IN"/>
        </a:p>
      </dgm:t>
    </dgm:pt>
    <dgm:pt modelId="{8AA2972B-E6E4-437B-8557-5CF4544C3A7A}">
      <dgm:prSet phldrT="[Text]" custT="1"/>
      <dgm:spPr/>
      <dgm:t>
        <a:bodyPr/>
        <a:lstStyle/>
        <a:p>
          <a:r>
            <a:rPr lang="en-US" sz="2400" dirty="0"/>
            <a:t>Work place</a:t>
          </a:r>
          <a:endParaRPr lang="en-IN" sz="2400" dirty="0"/>
        </a:p>
      </dgm:t>
    </dgm:pt>
    <dgm:pt modelId="{96C4EFC3-A3DC-40C2-ABD0-7F1BFF9C9462}" type="parTrans" cxnId="{2BBB2F41-A92B-4665-A10C-16EBABA6BB34}">
      <dgm:prSet/>
      <dgm:spPr/>
      <dgm:t>
        <a:bodyPr/>
        <a:lstStyle/>
        <a:p>
          <a:endParaRPr lang="en-IN"/>
        </a:p>
      </dgm:t>
    </dgm:pt>
    <dgm:pt modelId="{CE262327-E8BC-4941-ACC3-F29837EFE454}" type="sibTrans" cxnId="{2BBB2F41-A92B-4665-A10C-16EBABA6BB34}">
      <dgm:prSet/>
      <dgm:spPr/>
      <dgm:t>
        <a:bodyPr/>
        <a:lstStyle/>
        <a:p>
          <a:endParaRPr lang="en-IN"/>
        </a:p>
      </dgm:t>
    </dgm:pt>
    <dgm:pt modelId="{D9D82EA2-01C4-4E7B-A492-5898D882ACFF}" type="pres">
      <dgm:prSet presAssocID="{8B157FF7-3252-477E-826E-688DACD949CC}" presName="compositeShape" presStyleCnt="0">
        <dgm:presLayoutVars>
          <dgm:dir/>
          <dgm:resizeHandles/>
        </dgm:presLayoutVars>
      </dgm:prSet>
      <dgm:spPr/>
    </dgm:pt>
    <dgm:pt modelId="{7E8C6BFC-63FD-421A-B0FC-5CFF40733F93}" type="pres">
      <dgm:prSet presAssocID="{8B157FF7-3252-477E-826E-688DACD949CC}" presName="pyramid" presStyleLbl="node1" presStyleIdx="0" presStyleCnt="1"/>
      <dgm:spPr/>
    </dgm:pt>
    <dgm:pt modelId="{6BFBB690-ADCA-4601-AA89-59DCE2248F41}" type="pres">
      <dgm:prSet presAssocID="{8B157FF7-3252-477E-826E-688DACD949CC}" presName="theList" presStyleCnt="0"/>
      <dgm:spPr/>
    </dgm:pt>
    <dgm:pt modelId="{8395F45A-9DE2-4A45-A95B-0E10DBA3967D}" type="pres">
      <dgm:prSet presAssocID="{64A14FF9-136B-47A3-883A-9B5691A86029}" presName="aNode" presStyleLbl="fgAcc1" presStyleIdx="0" presStyleCnt="9">
        <dgm:presLayoutVars>
          <dgm:bulletEnabled val="1"/>
        </dgm:presLayoutVars>
      </dgm:prSet>
      <dgm:spPr/>
    </dgm:pt>
    <dgm:pt modelId="{425B35E5-FF50-4203-A1CB-BF7CA63B76C3}" type="pres">
      <dgm:prSet presAssocID="{64A14FF9-136B-47A3-883A-9B5691A86029}" presName="aSpace" presStyleCnt="0"/>
      <dgm:spPr/>
    </dgm:pt>
    <dgm:pt modelId="{FDCFD5FE-153C-4A5B-81E7-CF3D31EF3AA4}" type="pres">
      <dgm:prSet presAssocID="{A2646898-6B0A-448F-AAC7-99B0AC2358FB}" presName="aNode" presStyleLbl="fgAcc1" presStyleIdx="1" presStyleCnt="9">
        <dgm:presLayoutVars>
          <dgm:bulletEnabled val="1"/>
        </dgm:presLayoutVars>
      </dgm:prSet>
      <dgm:spPr/>
    </dgm:pt>
    <dgm:pt modelId="{64DF605E-8BA8-41CB-995A-E26D3D471BD3}" type="pres">
      <dgm:prSet presAssocID="{A2646898-6B0A-448F-AAC7-99B0AC2358FB}" presName="aSpace" presStyleCnt="0"/>
      <dgm:spPr/>
    </dgm:pt>
    <dgm:pt modelId="{0300317C-4941-4966-9E1B-8B949A80509E}" type="pres">
      <dgm:prSet presAssocID="{670613E4-22BF-45F8-9BCE-5282293720BA}" presName="aNode" presStyleLbl="fgAcc1" presStyleIdx="2" presStyleCnt="9">
        <dgm:presLayoutVars>
          <dgm:bulletEnabled val="1"/>
        </dgm:presLayoutVars>
      </dgm:prSet>
      <dgm:spPr/>
    </dgm:pt>
    <dgm:pt modelId="{063857A7-EA98-43C1-B9E5-AE775C598F0A}" type="pres">
      <dgm:prSet presAssocID="{670613E4-22BF-45F8-9BCE-5282293720BA}" presName="aSpace" presStyleCnt="0"/>
      <dgm:spPr/>
    </dgm:pt>
    <dgm:pt modelId="{84AC1F3C-0471-4FE4-BAE3-DCD932FD77C2}" type="pres">
      <dgm:prSet presAssocID="{982735CC-B405-42AD-A6E2-6BD2F7FCA6C5}" presName="aNode" presStyleLbl="fgAcc1" presStyleIdx="3" presStyleCnt="9" custScaleX="150897" custLinFactNeighborX="233" custLinFactNeighborY="-17056">
        <dgm:presLayoutVars>
          <dgm:bulletEnabled val="1"/>
        </dgm:presLayoutVars>
      </dgm:prSet>
      <dgm:spPr/>
    </dgm:pt>
    <dgm:pt modelId="{D7E8D218-BD01-4AE0-A726-6FF8583B9FD6}" type="pres">
      <dgm:prSet presAssocID="{982735CC-B405-42AD-A6E2-6BD2F7FCA6C5}" presName="aSpace" presStyleCnt="0"/>
      <dgm:spPr/>
    </dgm:pt>
    <dgm:pt modelId="{CB72E5BA-26E1-4D14-8696-2654BFDD77D9}" type="pres">
      <dgm:prSet presAssocID="{A67CB2F7-7911-44F3-8DDB-1F3FF81AC5E6}" presName="aNode" presStyleLbl="fgAcc1" presStyleIdx="4" presStyleCnt="9">
        <dgm:presLayoutVars>
          <dgm:bulletEnabled val="1"/>
        </dgm:presLayoutVars>
      </dgm:prSet>
      <dgm:spPr/>
    </dgm:pt>
    <dgm:pt modelId="{32BB0945-83D3-4B02-843E-2EB519641A96}" type="pres">
      <dgm:prSet presAssocID="{A67CB2F7-7911-44F3-8DDB-1F3FF81AC5E6}" presName="aSpace" presStyleCnt="0"/>
      <dgm:spPr/>
    </dgm:pt>
    <dgm:pt modelId="{A5F9AD34-BB8E-49CA-B40D-4B6001690BE6}" type="pres">
      <dgm:prSet presAssocID="{74819EC5-AD47-4648-9294-C78894E7EDDF}" presName="aNode" presStyleLbl="fgAcc1" presStyleIdx="5" presStyleCnt="9" custScaleX="168018" custLinFactNeighborX="-4047" custLinFactNeighborY="-72808">
        <dgm:presLayoutVars>
          <dgm:bulletEnabled val="1"/>
        </dgm:presLayoutVars>
      </dgm:prSet>
      <dgm:spPr/>
    </dgm:pt>
    <dgm:pt modelId="{D3630E0F-4FDC-4665-9188-9E997A8B0075}" type="pres">
      <dgm:prSet presAssocID="{74819EC5-AD47-4648-9294-C78894E7EDDF}" presName="aSpace" presStyleCnt="0"/>
      <dgm:spPr/>
    </dgm:pt>
    <dgm:pt modelId="{D420233D-393D-4C90-8EAB-88F4FED8337E}" type="pres">
      <dgm:prSet presAssocID="{1AC1185A-EA9A-446E-A02E-0077B3C834DD}" presName="aNode" presStyleLbl="fgAcc1" presStyleIdx="6" presStyleCnt="9" custScaleX="159923">
        <dgm:presLayoutVars>
          <dgm:bulletEnabled val="1"/>
        </dgm:presLayoutVars>
      </dgm:prSet>
      <dgm:spPr/>
    </dgm:pt>
    <dgm:pt modelId="{1C61701F-3046-4CCD-9961-314F5DD1379F}" type="pres">
      <dgm:prSet presAssocID="{1AC1185A-EA9A-446E-A02E-0077B3C834DD}" presName="aSpace" presStyleCnt="0"/>
      <dgm:spPr/>
    </dgm:pt>
    <dgm:pt modelId="{2D0B1EFD-1F79-4EB6-AD73-9DB3E39658F3}" type="pres">
      <dgm:prSet presAssocID="{5569B4B1-E31F-4A23-88B5-6558FFB8C7C8}" presName="aNode" presStyleLbl="fgAcc1" presStyleIdx="7" presStyleCnt="9" custScaleX="186096" custScaleY="97801">
        <dgm:presLayoutVars>
          <dgm:bulletEnabled val="1"/>
        </dgm:presLayoutVars>
      </dgm:prSet>
      <dgm:spPr/>
    </dgm:pt>
    <dgm:pt modelId="{3145B986-6395-4CE8-BD6A-D5253C28B587}" type="pres">
      <dgm:prSet presAssocID="{5569B4B1-E31F-4A23-88B5-6558FFB8C7C8}" presName="aSpace" presStyleCnt="0"/>
      <dgm:spPr/>
    </dgm:pt>
    <dgm:pt modelId="{16524A42-3925-4D32-B454-7BB8EF9CA15F}" type="pres">
      <dgm:prSet presAssocID="{8AA2972B-E6E4-437B-8557-5CF4544C3A7A}" presName="aNode" presStyleLbl="fgAcc1" presStyleIdx="8" presStyleCnt="9">
        <dgm:presLayoutVars>
          <dgm:bulletEnabled val="1"/>
        </dgm:presLayoutVars>
      </dgm:prSet>
      <dgm:spPr/>
    </dgm:pt>
    <dgm:pt modelId="{EF082B05-792B-4632-88C4-E3CE1A644E31}" type="pres">
      <dgm:prSet presAssocID="{8AA2972B-E6E4-437B-8557-5CF4544C3A7A}" presName="aSpace" presStyleCnt="0"/>
      <dgm:spPr/>
    </dgm:pt>
  </dgm:ptLst>
  <dgm:cxnLst>
    <dgm:cxn modelId="{E6BCB51B-82EA-40E6-9857-4946D0B46DAB}" srcId="{8B157FF7-3252-477E-826E-688DACD949CC}" destId="{670613E4-22BF-45F8-9BCE-5282293720BA}" srcOrd="2" destOrd="0" parTransId="{46DDA359-1AD3-4C0D-8F77-B572D4E6699B}" sibTransId="{D9050624-7676-40C9-8D86-D00E221675AA}"/>
    <dgm:cxn modelId="{EAE6A928-4F57-4A5F-8067-26E169B35E26}" type="presOf" srcId="{670613E4-22BF-45F8-9BCE-5282293720BA}" destId="{0300317C-4941-4966-9E1B-8B949A80509E}" srcOrd="0" destOrd="0" presId="urn:microsoft.com/office/officeart/2005/8/layout/pyramid2"/>
    <dgm:cxn modelId="{504CC82C-F87F-4ED7-8D1A-A2E85E3F3555}" type="presOf" srcId="{1AC1185A-EA9A-446E-A02E-0077B3C834DD}" destId="{D420233D-393D-4C90-8EAB-88F4FED8337E}" srcOrd="0" destOrd="0" presId="urn:microsoft.com/office/officeart/2005/8/layout/pyramid2"/>
    <dgm:cxn modelId="{0E55D93A-5486-42D7-9F2C-D00434AAA2B0}" type="presOf" srcId="{74819EC5-AD47-4648-9294-C78894E7EDDF}" destId="{A5F9AD34-BB8E-49CA-B40D-4B6001690BE6}" srcOrd="0" destOrd="0" presId="urn:microsoft.com/office/officeart/2005/8/layout/pyramid2"/>
    <dgm:cxn modelId="{2BBB2F41-A92B-4665-A10C-16EBABA6BB34}" srcId="{8B157FF7-3252-477E-826E-688DACD949CC}" destId="{8AA2972B-E6E4-437B-8557-5CF4544C3A7A}" srcOrd="8" destOrd="0" parTransId="{96C4EFC3-A3DC-40C2-ABD0-7F1BFF9C9462}" sibTransId="{CE262327-E8BC-4941-ACC3-F29837EFE454}"/>
    <dgm:cxn modelId="{DA172768-8E6E-479C-9737-F56642BEB373}" type="presOf" srcId="{982735CC-B405-42AD-A6E2-6BD2F7FCA6C5}" destId="{84AC1F3C-0471-4FE4-BAE3-DCD932FD77C2}" srcOrd="0" destOrd="0" presId="urn:microsoft.com/office/officeart/2005/8/layout/pyramid2"/>
    <dgm:cxn modelId="{2E004548-D757-4B23-85ED-78808350EAEC}" type="presOf" srcId="{8B157FF7-3252-477E-826E-688DACD949CC}" destId="{D9D82EA2-01C4-4E7B-A492-5898D882ACFF}" srcOrd="0" destOrd="0" presId="urn:microsoft.com/office/officeart/2005/8/layout/pyramid2"/>
    <dgm:cxn modelId="{3F526A4A-DB33-480E-A33E-E61799B82B0E}" type="presOf" srcId="{A2646898-6B0A-448F-AAC7-99B0AC2358FB}" destId="{FDCFD5FE-153C-4A5B-81E7-CF3D31EF3AA4}" srcOrd="0" destOrd="0" presId="urn:microsoft.com/office/officeart/2005/8/layout/pyramid2"/>
    <dgm:cxn modelId="{7502BF77-899E-42BA-9FCD-71B40CDA69BD}" srcId="{8B157FF7-3252-477E-826E-688DACD949CC}" destId="{74819EC5-AD47-4648-9294-C78894E7EDDF}" srcOrd="5" destOrd="0" parTransId="{A413D9EB-7957-484F-AB59-CD82831E9D38}" sibTransId="{890D62D5-153C-4937-AB9D-AF630EDEEBC6}"/>
    <dgm:cxn modelId="{5E00E993-AABB-4D74-AFFB-E3507D188445}" srcId="{8B157FF7-3252-477E-826E-688DACD949CC}" destId="{982735CC-B405-42AD-A6E2-6BD2F7FCA6C5}" srcOrd="3" destOrd="0" parTransId="{FAD33E27-46E6-415E-8A90-8512A7CD2297}" sibTransId="{E80461A2-FD3B-4401-816C-35F86ACEBBF8}"/>
    <dgm:cxn modelId="{79F808A2-9513-424A-858F-B10A1CDCAAD7}" type="presOf" srcId="{A67CB2F7-7911-44F3-8DDB-1F3FF81AC5E6}" destId="{CB72E5BA-26E1-4D14-8696-2654BFDD77D9}" srcOrd="0" destOrd="0" presId="urn:microsoft.com/office/officeart/2005/8/layout/pyramid2"/>
    <dgm:cxn modelId="{F8A2C8A9-40F0-4535-81EB-4BD4FD599584}" srcId="{8B157FF7-3252-477E-826E-688DACD949CC}" destId="{A67CB2F7-7911-44F3-8DDB-1F3FF81AC5E6}" srcOrd="4" destOrd="0" parTransId="{7B78C6F0-C2C6-4864-9BB1-F5B9F198451B}" sibTransId="{D87483C5-AE48-43B9-8E95-0324184A5E72}"/>
    <dgm:cxn modelId="{261F17AA-381F-42D6-8374-1221C2AFA969}" srcId="{8B157FF7-3252-477E-826E-688DACD949CC}" destId="{A2646898-6B0A-448F-AAC7-99B0AC2358FB}" srcOrd="1" destOrd="0" parTransId="{A74814EA-7243-42C8-B710-F5FCB80E56BD}" sibTransId="{7CDAB468-3DE0-49B1-B372-B6F9122BF374}"/>
    <dgm:cxn modelId="{2C6768AD-47D0-4E32-8CC8-01EFCA498CAF}" type="presOf" srcId="{64A14FF9-136B-47A3-883A-9B5691A86029}" destId="{8395F45A-9DE2-4A45-A95B-0E10DBA3967D}" srcOrd="0" destOrd="0" presId="urn:microsoft.com/office/officeart/2005/8/layout/pyramid2"/>
    <dgm:cxn modelId="{338059B5-6B45-4920-90FC-D82B8DCFD043}" type="presOf" srcId="{8AA2972B-E6E4-437B-8557-5CF4544C3A7A}" destId="{16524A42-3925-4D32-B454-7BB8EF9CA15F}" srcOrd="0" destOrd="0" presId="urn:microsoft.com/office/officeart/2005/8/layout/pyramid2"/>
    <dgm:cxn modelId="{B22ADAC4-0B1F-4905-9D25-87CD52D9841A}" srcId="{8B157FF7-3252-477E-826E-688DACD949CC}" destId="{1AC1185A-EA9A-446E-A02E-0077B3C834DD}" srcOrd="6" destOrd="0" parTransId="{56D8D59F-B697-4C50-9777-0B7E39CAFD8F}" sibTransId="{8C5BB5C1-0FF8-41C2-8057-5049ED640764}"/>
    <dgm:cxn modelId="{F56909C7-C776-4FDE-A165-97FF3143CEE9}" type="presOf" srcId="{5569B4B1-E31F-4A23-88B5-6558FFB8C7C8}" destId="{2D0B1EFD-1F79-4EB6-AD73-9DB3E39658F3}" srcOrd="0" destOrd="0" presId="urn:microsoft.com/office/officeart/2005/8/layout/pyramid2"/>
    <dgm:cxn modelId="{15CE49CB-6F7B-4846-8192-9E8EA70551CB}" srcId="{8B157FF7-3252-477E-826E-688DACD949CC}" destId="{64A14FF9-136B-47A3-883A-9B5691A86029}" srcOrd="0" destOrd="0" parTransId="{D69E462F-443A-4EAB-8089-89785D8C502A}" sibTransId="{8F227CBA-3707-43AB-A9EB-3205F8F0B695}"/>
    <dgm:cxn modelId="{418E57DD-85A6-4952-BFDC-E9213BA53BF9}" srcId="{8B157FF7-3252-477E-826E-688DACD949CC}" destId="{5569B4B1-E31F-4A23-88B5-6558FFB8C7C8}" srcOrd="7" destOrd="0" parTransId="{CA955952-FAE3-40DB-8031-C3F7BB206EE6}" sibTransId="{8B0F2610-0006-48F1-89C9-74424189811D}"/>
    <dgm:cxn modelId="{0D4F7495-12D5-45DD-B95D-AE7D2A65EADB}" type="presParOf" srcId="{D9D82EA2-01C4-4E7B-A492-5898D882ACFF}" destId="{7E8C6BFC-63FD-421A-B0FC-5CFF40733F93}" srcOrd="0" destOrd="0" presId="urn:microsoft.com/office/officeart/2005/8/layout/pyramid2"/>
    <dgm:cxn modelId="{9C7EA00B-858B-46D0-A1E4-DA6E52DC4045}" type="presParOf" srcId="{D9D82EA2-01C4-4E7B-A492-5898D882ACFF}" destId="{6BFBB690-ADCA-4601-AA89-59DCE2248F41}" srcOrd="1" destOrd="0" presId="urn:microsoft.com/office/officeart/2005/8/layout/pyramid2"/>
    <dgm:cxn modelId="{82310273-26E2-4556-A700-10411D2450A1}" type="presParOf" srcId="{6BFBB690-ADCA-4601-AA89-59DCE2248F41}" destId="{8395F45A-9DE2-4A45-A95B-0E10DBA3967D}" srcOrd="0" destOrd="0" presId="urn:microsoft.com/office/officeart/2005/8/layout/pyramid2"/>
    <dgm:cxn modelId="{13ED602C-CF67-4863-BC54-A4CCC3C241A4}" type="presParOf" srcId="{6BFBB690-ADCA-4601-AA89-59DCE2248F41}" destId="{425B35E5-FF50-4203-A1CB-BF7CA63B76C3}" srcOrd="1" destOrd="0" presId="urn:microsoft.com/office/officeart/2005/8/layout/pyramid2"/>
    <dgm:cxn modelId="{9AE981EF-6236-46B0-8614-F00A865CE976}" type="presParOf" srcId="{6BFBB690-ADCA-4601-AA89-59DCE2248F41}" destId="{FDCFD5FE-153C-4A5B-81E7-CF3D31EF3AA4}" srcOrd="2" destOrd="0" presId="urn:microsoft.com/office/officeart/2005/8/layout/pyramid2"/>
    <dgm:cxn modelId="{E51410CD-F22D-4894-B02C-0E9195300384}" type="presParOf" srcId="{6BFBB690-ADCA-4601-AA89-59DCE2248F41}" destId="{64DF605E-8BA8-41CB-995A-E26D3D471BD3}" srcOrd="3" destOrd="0" presId="urn:microsoft.com/office/officeart/2005/8/layout/pyramid2"/>
    <dgm:cxn modelId="{6A172DFC-3CEB-4747-A2A2-D689ED443776}" type="presParOf" srcId="{6BFBB690-ADCA-4601-AA89-59DCE2248F41}" destId="{0300317C-4941-4966-9E1B-8B949A80509E}" srcOrd="4" destOrd="0" presId="urn:microsoft.com/office/officeart/2005/8/layout/pyramid2"/>
    <dgm:cxn modelId="{3BFFD5A6-1B04-4951-BD39-E6FDE3390C77}" type="presParOf" srcId="{6BFBB690-ADCA-4601-AA89-59DCE2248F41}" destId="{063857A7-EA98-43C1-B9E5-AE775C598F0A}" srcOrd="5" destOrd="0" presId="urn:microsoft.com/office/officeart/2005/8/layout/pyramid2"/>
    <dgm:cxn modelId="{EAC38CA7-57B1-4380-8DB7-9673748E1C59}" type="presParOf" srcId="{6BFBB690-ADCA-4601-AA89-59DCE2248F41}" destId="{84AC1F3C-0471-4FE4-BAE3-DCD932FD77C2}" srcOrd="6" destOrd="0" presId="urn:microsoft.com/office/officeart/2005/8/layout/pyramid2"/>
    <dgm:cxn modelId="{4B133993-E4C7-475B-9CC3-366A7C693FED}" type="presParOf" srcId="{6BFBB690-ADCA-4601-AA89-59DCE2248F41}" destId="{D7E8D218-BD01-4AE0-A726-6FF8583B9FD6}" srcOrd="7" destOrd="0" presId="urn:microsoft.com/office/officeart/2005/8/layout/pyramid2"/>
    <dgm:cxn modelId="{A8A89768-8A62-4B83-86EC-3A604F8D8A1D}" type="presParOf" srcId="{6BFBB690-ADCA-4601-AA89-59DCE2248F41}" destId="{CB72E5BA-26E1-4D14-8696-2654BFDD77D9}" srcOrd="8" destOrd="0" presId="urn:microsoft.com/office/officeart/2005/8/layout/pyramid2"/>
    <dgm:cxn modelId="{5D72CAC2-3081-405E-8BA5-0F877F52F284}" type="presParOf" srcId="{6BFBB690-ADCA-4601-AA89-59DCE2248F41}" destId="{32BB0945-83D3-4B02-843E-2EB519641A96}" srcOrd="9" destOrd="0" presId="urn:microsoft.com/office/officeart/2005/8/layout/pyramid2"/>
    <dgm:cxn modelId="{F944DF89-30AE-4427-9D7D-1B11B4540796}" type="presParOf" srcId="{6BFBB690-ADCA-4601-AA89-59DCE2248F41}" destId="{A5F9AD34-BB8E-49CA-B40D-4B6001690BE6}" srcOrd="10" destOrd="0" presId="urn:microsoft.com/office/officeart/2005/8/layout/pyramid2"/>
    <dgm:cxn modelId="{52A53134-A0A9-4EFA-B991-28877958E103}" type="presParOf" srcId="{6BFBB690-ADCA-4601-AA89-59DCE2248F41}" destId="{D3630E0F-4FDC-4665-9188-9E997A8B0075}" srcOrd="11" destOrd="0" presId="urn:microsoft.com/office/officeart/2005/8/layout/pyramid2"/>
    <dgm:cxn modelId="{8E9F2C05-26EB-482D-8AE1-1BC3A3538E9A}" type="presParOf" srcId="{6BFBB690-ADCA-4601-AA89-59DCE2248F41}" destId="{D420233D-393D-4C90-8EAB-88F4FED8337E}" srcOrd="12" destOrd="0" presId="urn:microsoft.com/office/officeart/2005/8/layout/pyramid2"/>
    <dgm:cxn modelId="{7F5A91D9-9F94-492F-9818-BCD841508AD0}" type="presParOf" srcId="{6BFBB690-ADCA-4601-AA89-59DCE2248F41}" destId="{1C61701F-3046-4CCD-9961-314F5DD1379F}" srcOrd="13" destOrd="0" presId="urn:microsoft.com/office/officeart/2005/8/layout/pyramid2"/>
    <dgm:cxn modelId="{8B1564D2-D4C4-498C-B938-0291C9D4304C}" type="presParOf" srcId="{6BFBB690-ADCA-4601-AA89-59DCE2248F41}" destId="{2D0B1EFD-1F79-4EB6-AD73-9DB3E39658F3}" srcOrd="14" destOrd="0" presId="urn:microsoft.com/office/officeart/2005/8/layout/pyramid2"/>
    <dgm:cxn modelId="{604AC536-C2CF-429C-93B4-3EDF96F03301}" type="presParOf" srcId="{6BFBB690-ADCA-4601-AA89-59DCE2248F41}" destId="{3145B986-6395-4CE8-BD6A-D5253C28B587}" srcOrd="15" destOrd="0" presId="urn:microsoft.com/office/officeart/2005/8/layout/pyramid2"/>
    <dgm:cxn modelId="{B91610E2-4C6B-4D00-AFA0-C8C8E9DF7F21}" type="presParOf" srcId="{6BFBB690-ADCA-4601-AA89-59DCE2248F41}" destId="{16524A42-3925-4D32-B454-7BB8EF9CA15F}" srcOrd="16" destOrd="0" presId="urn:microsoft.com/office/officeart/2005/8/layout/pyramid2"/>
    <dgm:cxn modelId="{92EB3078-ED4D-468E-A2D5-E6909D4DA84B}" type="presParOf" srcId="{6BFBB690-ADCA-4601-AA89-59DCE2248F41}" destId="{EF082B05-792B-4632-88C4-E3CE1A644E31}" srcOrd="1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C6BFC-63FD-421A-B0FC-5CFF40733F93}">
      <dsp:nvSpPr>
        <dsp:cNvPr id="0" name=""/>
        <dsp:cNvSpPr/>
      </dsp:nvSpPr>
      <dsp:spPr>
        <a:xfrm>
          <a:off x="1856354" y="0"/>
          <a:ext cx="5021555" cy="502155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95F45A-9DE2-4A45-A95B-0E10DBA3967D}">
      <dsp:nvSpPr>
        <dsp:cNvPr id="0" name=""/>
        <dsp:cNvSpPr/>
      </dsp:nvSpPr>
      <dsp:spPr>
        <a:xfrm>
          <a:off x="4367132" y="504254"/>
          <a:ext cx="3264010" cy="3972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</a:rPr>
            <a:t>Employee ID</a:t>
          </a:r>
          <a:endParaRPr lang="en-IN" sz="2400" kern="1200" dirty="0">
            <a:latin typeface="+mn-lt"/>
          </a:endParaRPr>
        </a:p>
      </dsp:txBody>
      <dsp:txXfrm>
        <a:off x="4386522" y="523644"/>
        <a:ext cx="3225230" cy="358432"/>
      </dsp:txXfrm>
    </dsp:sp>
    <dsp:sp modelId="{FDCFD5FE-153C-4A5B-81E7-CF3D31EF3AA4}">
      <dsp:nvSpPr>
        <dsp:cNvPr id="0" name=""/>
        <dsp:cNvSpPr/>
      </dsp:nvSpPr>
      <dsp:spPr>
        <a:xfrm>
          <a:off x="4367132" y="951119"/>
          <a:ext cx="3264010" cy="3972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Name</a:t>
          </a:r>
          <a:endParaRPr lang="en-IN" sz="2800" kern="1200" dirty="0">
            <a:latin typeface="+mn-lt"/>
          </a:endParaRPr>
        </a:p>
      </dsp:txBody>
      <dsp:txXfrm>
        <a:off x="4386522" y="970509"/>
        <a:ext cx="3225230" cy="358432"/>
      </dsp:txXfrm>
    </dsp:sp>
    <dsp:sp modelId="{0300317C-4941-4966-9E1B-8B949A80509E}">
      <dsp:nvSpPr>
        <dsp:cNvPr id="0" name=""/>
        <dsp:cNvSpPr/>
      </dsp:nvSpPr>
      <dsp:spPr>
        <a:xfrm>
          <a:off x="4367132" y="1397983"/>
          <a:ext cx="3264010" cy="3972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Gender</a:t>
          </a:r>
          <a:endParaRPr lang="en-IN" sz="2800" kern="1200" dirty="0"/>
        </a:p>
      </dsp:txBody>
      <dsp:txXfrm>
        <a:off x="4386522" y="1417373"/>
        <a:ext cx="3225230" cy="358432"/>
      </dsp:txXfrm>
    </dsp:sp>
    <dsp:sp modelId="{84AC1F3C-0471-4FE4-BAE3-DCD932FD77C2}">
      <dsp:nvSpPr>
        <dsp:cNvPr id="0" name=""/>
        <dsp:cNvSpPr/>
      </dsp:nvSpPr>
      <dsp:spPr>
        <a:xfrm>
          <a:off x="3544095" y="1836379"/>
          <a:ext cx="4925294" cy="3972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Department</a:t>
          </a:r>
          <a:endParaRPr lang="en-IN" sz="2400" kern="1200" dirty="0"/>
        </a:p>
      </dsp:txBody>
      <dsp:txXfrm>
        <a:off x="3563485" y="1855769"/>
        <a:ext cx="4886514" cy="358432"/>
      </dsp:txXfrm>
    </dsp:sp>
    <dsp:sp modelId="{CB72E5BA-26E1-4D14-8696-2654BFDD77D9}">
      <dsp:nvSpPr>
        <dsp:cNvPr id="0" name=""/>
        <dsp:cNvSpPr/>
      </dsp:nvSpPr>
      <dsp:spPr>
        <a:xfrm>
          <a:off x="4367132" y="2291712"/>
          <a:ext cx="3264010" cy="3972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Salary</a:t>
          </a:r>
          <a:endParaRPr lang="en-IN" sz="2400" kern="1200" dirty="0"/>
        </a:p>
      </dsp:txBody>
      <dsp:txXfrm>
        <a:off x="4386522" y="2311102"/>
        <a:ext cx="3225230" cy="358432"/>
      </dsp:txXfrm>
    </dsp:sp>
    <dsp:sp modelId="{A5F9AD34-BB8E-49CA-B40D-4B6001690BE6}">
      <dsp:nvSpPr>
        <dsp:cNvPr id="0" name=""/>
        <dsp:cNvSpPr/>
      </dsp:nvSpPr>
      <dsp:spPr>
        <a:xfrm>
          <a:off x="3124980" y="2702426"/>
          <a:ext cx="5484125" cy="3972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Start date</a:t>
          </a:r>
          <a:endParaRPr lang="en-IN" sz="2400" kern="1200" dirty="0"/>
        </a:p>
      </dsp:txBody>
      <dsp:txXfrm>
        <a:off x="3144370" y="2721816"/>
        <a:ext cx="5445345" cy="358432"/>
      </dsp:txXfrm>
    </dsp:sp>
    <dsp:sp modelId="{D420233D-393D-4C90-8EAB-88F4FED8337E}">
      <dsp:nvSpPr>
        <dsp:cNvPr id="0" name=""/>
        <dsp:cNvSpPr/>
      </dsp:nvSpPr>
      <dsp:spPr>
        <a:xfrm>
          <a:off x="3389185" y="3185441"/>
          <a:ext cx="5219903" cy="3972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FTE</a:t>
          </a:r>
          <a:endParaRPr lang="en-IN" sz="2400" kern="1200" dirty="0"/>
        </a:p>
      </dsp:txBody>
      <dsp:txXfrm>
        <a:off x="3408575" y="3204831"/>
        <a:ext cx="5181123" cy="358432"/>
      </dsp:txXfrm>
    </dsp:sp>
    <dsp:sp modelId="{2D0B1EFD-1F79-4EB6-AD73-9DB3E39658F3}">
      <dsp:nvSpPr>
        <dsp:cNvPr id="0" name=""/>
        <dsp:cNvSpPr/>
      </dsp:nvSpPr>
      <dsp:spPr>
        <a:xfrm>
          <a:off x="2962040" y="3632305"/>
          <a:ext cx="6074193" cy="38847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Employee type</a:t>
          </a:r>
          <a:endParaRPr lang="en-IN" sz="2800" kern="1200" dirty="0"/>
        </a:p>
      </dsp:txBody>
      <dsp:txXfrm>
        <a:off x="2981004" y="3651269"/>
        <a:ext cx="6036265" cy="350550"/>
      </dsp:txXfrm>
    </dsp:sp>
    <dsp:sp modelId="{16524A42-3925-4D32-B454-7BB8EF9CA15F}">
      <dsp:nvSpPr>
        <dsp:cNvPr id="0" name=""/>
        <dsp:cNvSpPr/>
      </dsp:nvSpPr>
      <dsp:spPr>
        <a:xfrm>
          <a:off x="4367132" y="4070435"/>
          <a:ext cx="3264010" cy="3972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Work place</a:t>
          </a:r>
          <a:endParaRPr lang="en-IN" sz="2400" kern="1200" dirty="0"/>
        </a:p>
      </dsp:txBody>
      <dsp:txXfrm>
        <a:off x="4386522" y="4089825"/>
        <a:ext cx="3225230" cy="358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4CC2-48B2-4A90-AE13-3A4D14E2A2DC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4A1-1666-4999-8EB3-1B2A2F9BF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55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044A1-1666-4999-8EB3-1B2A2F9BF92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24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044A1-1666-4999-8EB3-1B2A2F9BF92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628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530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16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1224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024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3660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597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152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90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58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43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24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10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47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28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04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20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1D524-A2DE-480B-9104-15280171715A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4881E4-B17F-4D67-AA37-1478B85F1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96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855B-C09C-407D-BB56-2F8B51A37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1" y="-342900"/>
            <a:ext cx="6908800" cy="990600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Employee Data Analysis using Excel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064E2-1EB9-463B-B903-D34770F84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701143"/>
            <a:ext cx="6069390" cy="144658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STUDENT NAME  </a:t>
            </a:r>
            <a:r>
              <a:rPr lang="en-US" dirty="0"/>
              <a:t>: </a:t>
            </a:r>
            <a:r>
              <a:rPr lang="en-US" dirty="0">
                <a:solidFill>
                  <a:schemeClr val="tx1"/>
                </a:solidFill>
              </a:rPr>
              <a:t>SARANYA.N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REGISTER NO</a:t>
            </a:r>
            <a:r>
              <a:rPr lang="en-US" dirty="0"/>
              <a:t>: </a:t>
            </a:r>
            <a:r>
              <a:rPr lang="en-US" dirty="0">
                <a:solidFill>
                  <a:schemeClr val="tx1"/>
                </a:solidFill>
              </a:rPr>
              <a:t>3122099235 (asunm1363312209935)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DEPARTMENT</a:t>
            </a:r>
            <a:r>
              <a:rPr lang="en-US" dirty="0"/>
              <a:t> : </a:t>
            </a:r>
            <a:r>
              <a:rPr lang="en-US" sz="1700" dirty="0">
                <a:solidFill>
                  <a:schemeClr val="tx1"/>
                </a:solidFill>
              </a:rPr>
              <a:t>BCOM  BANK MANAGEMENT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COLLEGE</a:t>
            </a:r>
            <a:r>
              <a:rPr lang="en-US" dirty="0"/>
              <a:t> : </a:t>
            </a:r>
            <a:r>
              <a:rPr lang="en-US" dirty="0" err="1">
                <a:solidFill>
                  <a:schemeClr val="tx1"/>
                </a:solidFill>
              </a:rPr>
              <a:t>Valliammal</a:t>
            </a:r>
            <a:r>
              <a:rPr lang="en-US" dirty="0">
                <a:solidFill>
                  <a:schemeClr val="tx1"/>
                </a:solidFill>
              </a:rPr>
              <a:t> college for women 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esktop Earth World Globe">
                <a:extLst>
                  <a:ext uri="{FF2B5EF4-FFF2-40B4-BE49-F238E27FC236}">
                    <a16:creationId xmlns:a16="http://schemas.microsoft.com/office/drawing/2014/main" id="{BDD0D7FA-4F1F-49DA-AA4D-DCA8B3FBF57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92658953"/>
                  </p:ext>
                </p:extLst>
              </p:nvPr>
            </p:nvGraphicFramePr>
            <p:xfrm>
              <a:off x="7707087" y="3091543"/>
              <a:ext cx="2307770" cy="18723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07770" cy="1872343"/>
                    </a:xfrm>
                    <a:prstGeom prst="rect">
                      <a:avLst/>
                    </a:prstGeom>
                  </am3d:spPr>
                  <am3d:camera>
                    <am3d:pos x="0" y="0" z="686872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310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530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esktop Earth World Globe">
                <a:extLst>
                  <a:ext uri="{FF2B5EF4-FFF2-40B4-BE49-F238E27FC236}">
                    <a16:creationId xmlns:a16="http://schemas.microsoft.com/office/drawing/2014/main" id="{BDD0D7FA-4F1F-49DA-AA4D-DCA8B3FBF5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7087" y="3091543"/>
                <a:ext cx="2307770" cy="187234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778B4B18-48ED-4460-998B-44A501BC63CA}"/>
              </a:ext>
            </a:extLst>
          </p:cNvPr>
          <p:cNvSpPr/>
          <p:nvPr/>
        </p:nvSpPr>
        <p:spPr>
          <a:xfrm>
            <a:off x="957944" y="2002971"/>
            <a:ext cx="711200" cy="812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Direct Access Storage 5">
            <a:extLst>
              <a:ext uri="{FF2B5EF4-FFF2-40B4-BE49-F238E27FC236}">
                <a16:creationId xmlns:a16="http://schemas.microsoft.com/office/drawing/2014/main" id="{0B4268A3-E170-4742-AEE4-B5275725DA7A}"/>
              </a:ext>
            </a:extLst>
          </p:cNvPr>
          <p:cNvSpPr/>
          <p:nvPr/>
        </p:nvSpPr>
        <p:spPr>
          <a:xfrm>
            <a:off x="2119086" y="2177143"/>
            <a:ext cx="899885" cy="63862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580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4612E-1EF4-4A37-803A-C151074AC0B1}"/>
              </a:ext>
            </a:extLst>
          </p:cNvPr>
          <p:cNvSpPr txBox="1"/>
          <p:nvPr/>
        </p:nvSpPr>
        <p:spPr>
          <a:xfrm>
            <a:off x="721895" y="641684"/>
            <a:ext cx="8117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MODELLING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29C49-51D2-4648-9967-0B040A86B280}"/>
              </a:ext>
            </a:extLst>
          </p:cNvPr>
          <p:cNvSpPr txBox="1"/>
          <p:nvPr/>
        </p:nvSpPr>
        <p:spPr>
          <a:xfrm>
            <a:off x="721895" y="1716505"/>
            <a:ext cx="88552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  <a:p>
            <a:endParaRPr lang="en-US" dirty="0"/>
          </a:p>
          <a:p>
            <a:r>
              <a:rPr lang="en-US" dirty="0"/>
              <a:t>Identification </a:t>
            </a:r>
          </a:p>
          <a:p>
            <a:r>
              <a:rPr lang="en-US" dirty="0"/>
              <a:t>Gathering</a:t>
            </a:r>
          </a:p>
          <a:p>
            <a:r>
              <a:rPr lang="en-US" dirty="0"/>
              <a:t>Preparation</a:t>
            </a:r>
          </a:p>
          <a:p>
            <a:endParaRPr lang="en-US" dirty="0"/>
          </a:p>
          <a:p>
            <a:r>
              <a:rPr lang="en-US" dirty="0"/>
              <a:t>DATA CLEANING</a:t>
            </a:r>
          </a:p>
          <a:p>
            <a:endParaRPr lang="en-US" dirty="0"/>
          </a:p>
          <a:p>
            <a:r>
              <a:rPr lang="en-US" dirty="0"/>
              <a:t>Standardization data</a:t>
            </a:r>
          </a:p>
          <a:p>
            <a:r>
              <a:rPr lang="en-US" dirty="0"/>
              <a:t>Correction</a:t>
            </a:r>
          </a:p>
          <a:p>
            <a:r>
              <a:rPr lang="en-US" dirty="0"/>
              <a:t>Validation</a:t>
            </a:r>
          </a:p>
          <a:p>
            <a:endParaRPr lang="en-US" dirty="0"/>
          </a:p>
          <a:p>
            <a:r>
              <a:rPr lang="en-US" dirty="0"/>
              <a:t>SUMMARY</a:t>
            </a:r>
          </a:p>
          <a:p>
            <a:r>
              <a:rPr lang="en-US" dirty="0"/>
              <a:t>Data analysis involves examining, transforming, and modelling data to extract insights, identify patterns, support decision-making skills.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523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C142D09-4723-4492-8E3B-6113F52CFA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0542369"/>
              </p:ext>
            </p:extLst>
          </p:nvPr>
        </p:nvGraphicFramePr>
        <p:xfrm>
          <a:off x="-144379" y="2165684"/>
          <a:ext cx="9881937" cy="4395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A769CA1-52D5-4B1F-A0F7-FA2C11C4456C}"/>
              </a:ext>
            </a:extLst>
          </p:cNvPr>
          <p:cNvSpPr txBox="1"/>
          <p:nvPr/>
        </p:nvSpPr>
        <p:spPr>
          <a:xfrm>
            <a:off x="689811" y="625642"/>
            <a:ext cx="505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RESULT</a:t>
            </a:r>
            <a:endParaRPr lang="en-IN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66AA6-4FA3-40CE-B27F-62C26326DA4B}"/>
              </a:ext>
            </a:extLst>
          </p:cNvPr>
          <p:cNvSpPr txBox="1"/>
          <p:nvPr/>
        </p:nvSpPr>
        <p:spPr>
          <a:xfrm>
            <a:off x="1620253" y="1572126"/>
            <a:ext cx="646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EMPLOYEE BUSINESS UNIT ANALYSIS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16883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FAD17D-09D2-4EA4-9A06-2D1587997AA9}"/>
              </a:ext>
            </a:extLst>
          </p:cNvPr>
          <p:cNvSpPr txBox="1"/>
          <p:nvPr/>
        </p:nvSpPr>
        <p:spPr>
          <a:xfrm>
            <a:off x="657726" y="673768"/>
            <a:ext cx="8646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CONCLUSION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A4949-95DC-425B-9E84-F35DE7DF84D4}"/>
              </a:ext>
            </a:extLst>
          </p:cNvPr>
          <p:cNvSpPr txBox="1"/>
          <p:nvPr/>
        </p:nvSpPr>
        <p:spPr>
          <a:xfrm>
            <a:off x="1010653" y="1748589"/>
            <a:ext cx="9545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conclusion, the employee data analysis conducted using EXCEL Provided valuable</a:t>
            </a:r>
          </a:p>
          <a:p>
            <a:r>
              <a:rPr lang="en-US" dirty="0"/>
              <a:t>  Insights into workforce trends enabling more informed decision making.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 of excel allowed efficient data organizing, visualizing and representing </a:t>
            </a:r>
          </a:p>
          <a:p>
            <a:r>
              <a:rPr lang="en-US" dirty="0"/>
              <a:t>  The employee data, ultimately this data is helpful to enhance HR strategies, improve employee information clear and helps for optimum performance.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4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4B2B9F-2BDD-4EB2-A272-0FC351FA46B2}"/>
              </a:ext>
            </a:extLst>
          </p:cNvPr>
          <p:cNvSpPr txBox="1"/>
          <p:nvPr/>
        </p:nvSpPr>
        <p:spPr>
          <a:xfrm rot="10800000" flipH="1" flipV="1">
            <a:off x="449943" y="811925"/>
            <a:ext cx="818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PROJECT TITLE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1DBB16-FCB1-4427-8320-9F1CB2F33193}"/>
              </a:ext>
            </a:extLst>
          </p:cNvPr>
          <p:cNvSpPr txBox="1"/>
          <p:nvPr/>
        </p:nvSpPr>
        <p:spPr>
          <a:xfrm>
            <a:off x="885371" y="1756229"/>
            <a:ext cx="4281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Employee performance </a:t>
            </a:r>
          </a:p>
          <a:p>
            <a:r>
              <a:rPr lang="en-US" sz="2000" b="1" dirty="0"/>
              <a:t>Analysis using Excel</a:t>
            </a:r>
            <a:endParaRPr lang="en-IN" sz="2000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54BB81A-6B15-49F9-933A-CD24F24B1C28}"/>
              </a:ext>
            </a:extLst>
          </p:cNvPr>
          <p:cNvSpPr/>
          <p:nvPr/>
        </p:nvSpPr>
        <p:spPr>
          <a:xfrm rot="10598814" flipH="1">
            <a:off x="457135" y="1850878"/>
            <a:ext cx="230307" cy="252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A8193261-ED9E-4FCA-9FA4-DF7DB6C8D66B}"/>
              </a:ext>
            </a:extLst>
          </p:cNvPr>
          <p:cNvSpPr/>
          <p:nvPr/>
        </p:nvSpPr>
        <p:spPr>
          <a:xfrm>
            <a:off x="9027886" y="3915906"/>
            <a:ext cx="827314" cy="96488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7D28D5B-6DCA-4C51-906F-DFDEC730AD19}"/>
              </a:ext>
            </a:extLst>
          </p:cNvPr>
          <p:cNvSpPr/>
          <p:nvPr/>
        </p:nvSpPr>
        <p:spPr>
          <a:xfrm>
            <a:off x="8483600" y="1127248"/>
            <a:ext cx="957943" cy="84996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32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64F0-F3A5-4437-A162-E5F917A0CD5B}"/>
              </a:ext>
            </a:extLst>
          </p:cNvPr>
          <p:cNvSpPr txBox="1"/>
          <p:nvPr/>
        </p:nvSpPr>
        <p:spPr>
          <a:xfrm>
            <a:off x="1582057" y="798286"/>
            <a:ext cx="660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</a:rPr>
              <a:t>AGENDA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7119D-5B01-4415-8736-858351F13805}"/>
              </a:ext>
            </a:extLst>
          </p:cNvPr>
          <p:cNvSpPr txBox="1"/>
          <p:nvPr/>
        </p:nvSpPr>
        <p:spPr>
          <a:xfrm>
            <a:off x="1770742" y="1828800"/>
            <a:ext cx="67636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2"/>
                </a:solidFill>
                <a:latin typeface="Bahnschrift SemiLight Condensed" panose="020B0502040204020203" pitchFamily="34" charset="0"/>
              </a:rPr>
              <a:t>Problem Statement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2"/>
                </a:solidFill>
                <a:latin typeface="Bahnschrift SemiLight Condensed" panose="020B0502040204020203" pitchFamily="34" charset="0"/>
              </a:rPr>
              <a:t>Project overview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2"/>
                </a:solidFill>
                <a:latin typeface="Bahnschrift SemiLight Condensed" panose="020B0502040204020203" pitchFamily="34" charset="0"/>
              </a:rPr>
              <a:t>End users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2"/>
                </a:solidFill>
                <a:latin typeface="Bahnschrift SemiLight Condensed" panose="020B0502040204020203" pitchFamily="34" charset="0"/>
              </a:rPr>
              <a:t>Our solutions and proposition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2"/>
                </a:solidFill>
                <a:latin typeface="Bahnschrift SemiLight Condensed" panose="020B0502040204020203" pitchFamily="34" charset="0"/>
              </a:rPr>
              <a:t>Dataset Description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2"/>
                </a:solidFill>
                <a:latin typeface="Bahnschrift SemiLight Condensed" panose="020B0502040204020203" pitchFamily="34" charset="0"/>
              </a:rPr>
              <a:t>Modelling Approach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2"/>
                </a:solidFill>
                <a:latin typeface="Bahnschrift SemiLight Condensed" panose="020B0502040204020203" pitchFamily="34" charset="0"/>
              </a:rPr>
              <a:t>Results and discussion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2"/>
                </a:solidFill>
                <a:latin typeface="Bahnschrift SemiLight Condensed" panose="020B0502040204020203" pitchFamily="34" charset="0"/>
              </a:rPr>
              <a:t>Conclusion</a:t>
            </a:r>
            <a:endParaRPr lang="en-IN" sz="2400" dirty="0">
              <a:solidFill>
                <a:schemeClr val="tx2"/>
              </a:solidFill>
              <a:latin typeface="Bahnschrift SemiLight Condensed" panose="020B05020402040202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Wall clock">
                <a:extLst>
                  <a:ext uri="{FF2B5EF4-FFF2-40B4-BE49-F238E27FC236}">
                    <a16:creationId xmlns:a16="http://schemas.microsoft.com/office/drawing/2014/main" id="{7224BA75-7E40-4E5D-8D8D-C5373DC339C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50979412"/>
                  </p:ext>
                </p:extLst>
              </p:nvPr>
            </p:nvGraphicFramePr>
            <p:xfrm>
              <a:off x="6749143" y="2289628"/>
              <a:ext cx="3229483" cy="22787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29483" cy="2278743"/>
                    </a:xfrm>
                    <a:prstGeom prst="rect">
                      <a:avLst/>
                    </a:prstGeom>
                  </am3d:spPr>
                  <am3d:camera>
                    <am3d:pos x="0" y="0" z="667485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0046" d="1000000"/>
                    <am3d:preTrans dx="5" dy="-17999694" dz="-211494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389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Wall clock">
                <a:extLst>
                  <a:ext uri="{FF2B5EF4-FFF2-40B4-BE49-F238E27FC236}">
                    <a16:creationId xmlns:a16="http://schemas.microsoft.com/office/drawing/2014/main" id="{7224BA75-7E40-4E5D-8D8D-C5373DC33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9143" y="2289628"/>
                <a:ext cx="3229483" cy="22787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217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C37C75-E8BA-4E40-96A1-D4C2DC055A14}"/>
              </a:ext>
            </a:extLst>
          </p:cNvPr>
          <p:cNvSpPr txBox="1"/>
          <p:nvPr/>
        </p:nvSpPr>
        <p:spPr>
          <a:xfrm>
            <a:off x="965197" y="70395"/>
            <a:ext cx="8534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PROBLEM </a:t>
            </a:r>
          </a:p>
          <a:p>
            <a:r>
              <a:rPr lang="en-US" sz="4000" b="1" dirty="0"/>
              <a:t>STATEMENT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23468-9241-4E94-958E-37ABFB0DC435}"/>
              </a:ext>
            </a:extLst>
          </p:cNvPr>
          <p:cNvSpPr txBox="1"/>
          <p:nvPr/>
        </p:nvSpPr>
        <p:spPr>
          <a:xfrm rot="10800000" flipH="1" flipV="1">
            <a:off x="812799" y="1152679"/>
            <a:ext cx="88391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.</a:t>
            </a:r>
            <a:r>
              <a:rPr lang="en-US" dirty="0"/>
              <a:t> Using Excel helps to analyses employees data by leveraging</a:t>
            </a:r>
          </a:p>
          <a:p>
            <a:r>
              <a:rPr lang="en-US" dirty="0"/>
              <a:t>Functions by PIVOT TABLES and CONDITIONS.</a:t>
            </a:r>
          </a:p>
          <a:p>
            <a:r>
              <a:rPr lang="en-US" dirty="0"/>
              <a:t> </a:t>
            </a:r>
          </a:p>
          <a:p>
            <a:r>
              <a:rPr lang="en-US" sz="6000" b="1" dirty="0"/>
              <a:t>.</a:t>
            </a:r>
            <a:r>
              <a:rPr lang="en-US" dirty="0"/>
              <a:t>It shows the identification of key trends includes employee type, Gender filter </a:t>
            </a:r>
          </a:p>
          <a:p>
            <a:r>
              <a:rPr lang="en-US" dirty="0"/>
              <a:t>Values for employee ID etc.,.</a:t>
            </a:r>
          </a:p>
          <a:p>
            <a:endParaRPr lang="en-US" dirty="0"/>
          </a:p>
          <a:p>
            <a:r>
              <a:rPr lang="en-US" sz="6000" b="1" dirty="0"/>
              <a:t>.</a:t>
            </a:r>
            <a:r>
              <a:rPr lang="en-US" dirty="0"/>
              <a:t> It helps to make decision making process easier by the visualization this data through Pivot chart. 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Books">
                <a:extLst>
                  <a:ext uri="{FF2B5EF4-FFF2-40B4-BE49-F238E27FC236}">
                    <a16:creationId xmlns:a16="http://schemas.microsoft.com/office/drawing/2014/main" id="{8C55E892-FCFE-4C21-8145-E7F30A5B12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9059742"/>
                  </p:ext>
                </p:extLst>
              </p:nvPr>
            </p:nvGraphicFramePr>
            <p:xfrm>
              <a:off x="7910284" y="5165559"/>
              <a:ext cx="2918138" cy="15578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18138" cy="1557878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478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Books">
                <a:extLst>
                  <a:ext uri="{FF2B5EF4-FFF2-40B4-BE49-F238E27FC236}">
                    <a16:creationId xmlns:a16="http://schemas.microsoft.com/office/drawing/2014/main" id="{8C55E892-FCFE-4C21-8145-E7F30A5B12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0284" y="5165559"/>
                <a:ext cx="2918138" cy="15578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20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5C5E0B-F3E2-4F46-99F5-2D8C572E045C}"/>
              </a:ext>
            </a:extLst>
          </p:cNvPr>
          <p:cNvSpPr txBox="1"/>
          <p:nvPr/>
        </p:nvSpPr>
        <p:spPr>
          <a:xfrm flipH="1">
            <a:off x="705853" y="481263"/>
            <a:ext cx="880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Rounded MT Bold" panose="020F0704030504030204" pitchFamily="34" charset="0"/>
              </a:rPr>
              <a:t>PROJECT OVERVIEW</a:t>
            </a:r>
            <a:endParaRPr lang="en-IN" sz="36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8B6F7-691C-4BC3-9B65-01DEF9A2E10B}"/>
              </a:ext>
            </a:extLst>
          </p:cNvPr>
          <p:cNvSpPr txBox="1"/>
          <p:nvPr/>
        </p:nvSpPr>
        <p:spPr>
          <a:xfrm>
            <a:off x="705853" y="964560"/>
            <a:ext cx="8277726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.</a:t>
            </a:r>
            <a:r>
              <a:rPr lang="en-US" sz="2000" dirty="0"/>
              <a:t>This Project focuses on analyzing employee data to identify trends and insights that can drive better decision</a:t>
            </a:r>
            <a:r>
              <a:rPr lang="en-US" sz="2800" dirty="0"/>
              <a:t>.</a:t>
            </a:r>
          </a:p>
          <a:p>
            <a:r>
              <a:rPr lang="en-US" sz="5400" dirty="0"/>
              <a:t>.</a:t>
            </a:r>
            <a:r>
              <a:rPr lang="en-US" sz="4400" dirty="0"/>
              <a:t> </a:t>
            </a:r>
            <a:r>
              <a:rPr lang="en-US" sz="2000" dirty="0"/>
              <a:t>Excel helps to collect, clean, organize and visualize the employee business units.</a:t>
            </a:r>
          </a:p>
          <a:p>
            <a:r>
              <a:rPr lang="en-US" sz="6000" dirty="0"/>
              <a:t>.</a:t>
            </a:r>
            <a:r>
              <a:rPr lang="en-US" sz="2000" dirty="0"/>
              <a:t>This project analysis highlights the  number of employee in a every single business units.</a:t>
            </a:r>
          </a:p>
          <a:p>
            <a:r>
              <a:rPr lang="en-US" sz="6000" dirty="0"/>
              <a:t>.</a:t>
            </a:r>
            <a:r>
              <a:rPr lang="en-US" sz="2000" dirty="0"/>
              <a:t>The visualize is easy to separate the data through the gender filter.</a:t>
            </a:r>
            <a:endParaRPr lang="en-US" sz="19900" dirty="0"/>
          </a:p>
          <a:p>
            <a:endParaRPr lang="en-US" sz="2000" dirty="0"/>
          </a:p>
          <a:p>
            <a:endParaRPr lang="en-US" sz="7200" dirty="0"/>
          </a:p>
          <a:p>
            <a:r>
              <a:rPr lang="en-US" sz="6000" b="1" dirty="0"/>
              <a:t> 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890795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eeting">
                <a:extLst>
                  <a:ext uri="{FF2B5EF4-FFF2-40B4-BE49-F238E27FC236}">
                    <a16:creationId xmlns:a16="http://schemas.microsoft.com/office/drawing/2014/main" id="{7ED92594-86CD-48AE-AC0D-704F31A1C2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89141194"/>
                  </p:ext>
                </p:extLst>
              </p:nvPr>
            </p:nvGraphicFramePr>
            <p:xfrm>
              <a:off x="513348" y="2598821"/>
              <a:ext cx="9464842" cy="34330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64842" cy="3433012"/>
                    </a:xfrm>
                    <a:prstGeom prst="rect">
                      <a:avLst/>
                    </a:prstGeom>
                  </am3d:spPr>
                  <am3d:camera>
                    <am3d:pos x="0" y="0" z="658446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584" d="1000000"/>
                    <am3d:preTrans dx="0" dy="-39938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3090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eeting">
                <a:extLst>
                  <a:ext uri="{FF2B5EF4-FFF2-40B4-BE49-F238E27FC236}">
                    <a16:creationId xmlns:a16="http://schemas.microsoft.com/office/drawing/2014/main" id="{7ED92594-86CD-48AE-AC0D-704F31A1C2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348" y="2598821"/>
                <a:ext cx="9464842" cy="343301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64AC226-66A5-468B-8544-59D36B0687C9}"/>
              </a:ext>
            </a:extLst>
          </p:cNvPr>
          <p:cNvSpPr txBox="1"/>
          <p:nvPr/>
        </p:nvSpPr>
        <p:spPr>
          <a:xfrm>
            <a:off x="513348" y="208547"/>
            <a:ext cx="968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WHO ARE THE END USERS ?</a:t>
            </a:r>
            <a:endParaRPr lang="en-IN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D0168-2076-43E5-B40A-DA83CD6D7CA9}"/>
              </a:ext>
            </a:extLst>
          </p:cNvPr>
          <p:cNvSpPr txBox="1"/>
          <p:nvPr/>
        </p:nvSpPr>
        <p:spPr>
          <a:xfrm>
            <a:off x="513347" y="1475874"/>
            <a:ext cx="920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end users of the employee data analysis are Human Resources Manager</a:t>
            </a:r>
          </a:p>
          <a:p>
            <a:r>
              <a:rPr lang="en-US" dirty="0"/>
              <a:t>Lead and senior management.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459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9EAE32-237E-4917-961C-F82FC09FB614}"/>
              </a:ext>
            </a:extLst>
          </p:cNvPr>
          <p:cNvSpPr txBox="1"/>
          <p:nvPr/>
        </p:nvSpPr>
        <p:spPr>
          <a:xfrm>
            <a:off x="561473" y="850232"/>
            <a:ext cx="1033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OUR SOLUTIONS AND ITS VALUE PROPOSITION</a:t>
            </a:r>
            <a:endParaRPr lang="en-I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2D137-BFF9-490A-809A-88D53A290E86}"/>
              </a:ext>
            </a:extLst>
          </p:cNvPr>
          <p:cNvSpPr txBox="1"/>
          <p:nvPr/>
        </p:nvSpPr>
        <p:spPr>
          <a:xfrm>
            <a:off x="930442" y="2486526"/>
            <a:ext cx="8742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CONDITIONAL FORMATING --  highlights missing cells</a:t>
            </a:r>
          </a:p>
          <a:p>
            <a:r>
              <a:rPr lang="en-US" dirty="0"/>
              <a:t>FILTER                              -- helps to remove the empty cells</a:t>
            </a:r>
          </a:p>
          <a:p>
            <a:r>
              <a:rPr lang="en-US" dirty="0"/>
              <a:t>PIVOT TABLE                     -- helps to summarize</a:t>
            </a:r>
          </a:p>
          <a:p>
            <a:r>
              <a:rPr lang="en-US" dirty="0"/>
              <a:t>PIVOT CHART                    -- helps to </a:t>
            </a:r>
            <a:r>
              <a:rPr lang="en-US" dirty="0" err="1"/>
              <a:t>vitualize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2D1E4B-8395-455B-AA57-9B3553D9395B}"/>
              </a:ext>
            </a:extLst>
          </p:cNvPr>
          <p:cNvSpPr txBox="1"/>
          <p:nvPr/>
        </p:nvSpPr>
        <p:spPr>
          <a:xfrm>
            <a:off x="962526" y="593558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DATASET DESCRIPTION</a:t>
            </a:r>
            <a:endParaRPr lang="en-IN" sz="2800" b="1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169E5FC-A12C-4E9C-8800-276826973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617982"/>
              </p:ext>
            </p:extLst>
          </p:nvPr>
        </p:nvGraphicFramePr>
        <p:xfrm>
          <a:off x="-304801" y="1116778"/>
          <a:ext cx="10892589" cy="5021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2832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46869-6790-4BEF-9B75-B999AB216590}"/>
              </a:ext>
            </a:extLst>
          </p:cNvPr>
          <p:cNvSpPr txBox="1"/>
          <p:nvPr/>
        </p:nvSpPr>
        <p:spPr>
          <a:xfrm>
            <a:off x="978569" y="401054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“WOW’’ IN OUR SOLUTION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B753B7-248A-4C6D-AC85-B8C913B7812D}"/>
              </a:ext>
            </a:extLst>
          </p:cNvPr>
          <p:cNvSpPr txBox="1"/>
          <p:nvPr/>
        </p:nvSpPr>
        <p:spPr>
          <a:xfrm>
            <a:off x="1026695" y="1668379"/>
            <a:ext cx="7956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CONDITIONAL FORMATING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helps in filling the color in missing cells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FILTER BY COLOR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filter the missing cells by removing the colored cells.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/>
              <a:t>PIVOT CHART</a:t>
            </a:r>
          </a:p>
          <a:p>
            <a:endParaRPr lang="en-US" dirty="0"/>
          </a:p>
          <a:p>
            <a:r>
              <a:rPr lang="en-US" dirty="0"/>
              <a:t>*     That helps to visualize the data in simple way</a:t>
            </a:r>
          </a:p>
          <a:p>
            <a:pPr marL="342900" indent="-342900">
              <a:buAutoNum type="arabicPeriod" startAt="2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00949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397</Words>
  <Application>Microsoft Office PowerPoint</Application>
  <PresentationFormat>Widescreen</PresentationFormat>
  <Paragraphs>91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Arial Rounded MT Bold</vt:lpstr>
      <vt:lpstr>Bahnschrift SemiLight Condensed</vt:lpstr>
      <vt:lpstr>Calibri</vt:lpstr>
      <vt:lpstr>Trebuchet MS</vt:lpstr>
      <vt:lpstr>Wingdings 3</vt:lpstr>
      <vt:lpstr>Facet</vt:lpstr>
      <vt:lpstr>Employee Data Analysis using Excel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Data Analysis using Excel</dc:title>
  <dc:creator>Saranya Nagarajan</dc:creator>
  <cp:lastModifiedBy>Saranya Nagarajan</cp:lastModifiedBy>
  <cp:revision>10</cp:revision>
  <dcterms:created xsi:type="dcterms:W3CDTF">2024-08-29T13:31:23Z</dcterms:created>
  <dcterms:modified xsi:type="dcterms:W3CDTF">2024-08-30T05:58:54Z</dcterms:modified>
</cp:coreProperties>
</file>